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deed82a2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deed82a2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3deed82a2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3deed82a2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3deed82a2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3deed82a2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3deed82a2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3deed82a2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3deed82a2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3deed82a2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5dad92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5dad92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3deed82a2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3deed82a2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3deed82a2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3deed82a2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384279d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384279d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40056e2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40056e2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4ce7a1426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4ce7a142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384279d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384279d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440056e2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440056e2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75dad92a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75dad92a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3deed82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3deed82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440056e2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440056e2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4ce7a142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4ce7a142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440056e2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440056e2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002dcbe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002dcbe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002dcbe1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002dcbe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02dcbe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002dcbe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3deed82a2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3deed82a2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002dcbe1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002dcbe1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002dcbe1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002dcbe1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002dcbe1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002dcbe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002dcbe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002dcbe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002dcbe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002dcbe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440056e2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440056e2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4ce7a142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4ce7a142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3893c7a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3893c7a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3893c7ae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3893c7ae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440056e2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440056e2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3deed82a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3deed82a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440056e2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440056e2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440056e2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440056e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440056e2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440056e2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440056e2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440056e2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3deed82a2_1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3deed82a2_1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440056e2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440056e2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3deed82a2_18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3deed82a2_18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440056e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440056e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440056e2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440056e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3deed82a2_1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3deed82a2_1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84279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84279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440056e2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440056e2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440056e2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440056e2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3deed82a2_1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3deed82a2_1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3deed82a2_1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3deed82a2_1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3deed82a2_18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3deed82a2_18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3deed82a2_1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3deed82a2_1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3deed82a2_18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3deed82a2_18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3deed82a2_18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3deed82a2_1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3deed82a2_18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3deed82a2_18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3deed82a2_18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3deed82a2_18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3deed82a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3deed82a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5385671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5385671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384279d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384279d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3893c7ae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3893c7ae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440056e2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440056e2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440056e29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440056e2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384279d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384279d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440056e2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440056e2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440056e2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440056e2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440056e2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440056e2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440056e2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440056e2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3deed82a2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3deed82a2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440056e2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440056e2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53856717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53856717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75dad92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75dad92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75dad92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75dad92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75dad92a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75dad92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75dad92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75dad92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75dad92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75dad92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384279d1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384279d1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75dad92a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75dad92a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75dad92a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75dad92a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3deed82a2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3deed82a2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75dad92a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75dad92a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75dad92a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75dad92a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384279d1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384279d1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3deed82a2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3deed82a2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0.jpg"/><Relationship Id="rId4" Type="http://schemas.openxmlformats.org/officeDocument/2006/relationships/hyperlink" Target="https://www.gwern.net/TWDNE" TargetMode="External"/><Relationship Id="rId5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紀伯翰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050" y="1622698"/>
            <a:ext cx="4537900" cy="24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241425"/>
            <a:ext cx="48768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366" y="1649750"/>
            <a:ext cx="3233275" cy="24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803400"/>
            <a:ext cx="81915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Follow up SOTA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Stable and explore faster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New Architecture 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497500" y="1356075"/>
            <a:ext cx="71898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Performance !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Extract better feature from data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Generalization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Reduce Parameters or explainable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Today’ 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377125" y="1091300"/>
            <a:ext cx="84093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variant structure design from the old module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2019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cool application of architecture in 2019.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SOTA models in the trend for 2019.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152475"/>
            <a:ext cx="8520600" cy="3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RNN less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				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Sandwich transformers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Universal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           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ALBERT, Reformer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StyleGAN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 - Encoding &amp; Decoding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25" y="1105925"/>
            <a:ext cx="69551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00" y="3053913"/>
            <a:ext cx="6152399" cy="184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000" y="232700"/>
            <a:ext cx="6152399" cy="25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 - Encoding &amp; Decoding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25" y="1105925"/>
            <a:ext cx="69551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 - Decoding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25" y="1113950"/>
            <a:ext cx="69551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Sandwich Transformers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Designing a Better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Reorder the sublayer 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413050" y="1223525"/>
            <a:ext cx="83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we increase the performance just by reorder the sublayer module 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Highlight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465000" y="1141725"/>
            <a:ext cx="8214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models with more self-attention toward the bottom and more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feedforward sublayers toward the top tend to perform better in general.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No extra parameters, memory requirement.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Sandwich transformer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1622725"/>
            <a:ext cx="47625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25" y="1590675"/>
            <a:ext cx="23241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Same parameters but different order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600" y="445025"/>
            <a:ext cx="3351400" cy="41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896" y="1523638"/>
            <a:ext cx="3979300" cy="26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61100" y="1171525"/>
            <a:ext cx="8520600" cy="18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Fully Connected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Are Balanced Architectures Better?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5" y="1419220"/>
            <a:ext cx="9144000" cy="288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Sandwich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Coefficient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675"/>
            <a:ext cx="9144001" cy="3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133"/>
            <a:ext cx="9144000" cy="3435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152" y="1230688"/>
            <a:ext cx="5093700" cy="32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117600"/>
            <a:ext cx="56578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Universal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48"/>
          <p:cNvSpPr txBox="1"/>
          <p:nvPr/>
        </p:nvSpPr>
        <p:spPr>
          <a:xfrm>
            <a:off x="434475" y="1212300"/>
            <a:ext cx="8135700" cy="82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Transformer: Translation </a:t>
            </a:r>
            <a:r>
              <a:rPr lang="en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! / algorithmic task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Neural GPU:  Translation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! / algorithmic task  </a:t>
            </a:r>
            <a:r>
              <a:rPr lang="en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Neural Turing Machine: Translation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! /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algorithmic task  </a:t>
            </a:r>
            <a:r>
              <a:rPr lang="en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48"/>
          <p:cNvSpPr txBox="1"/>
          <p:nvPr/>
        </p:nvSpPr>
        <p:spPr>
          <a:xfrm>
            <a:off x="455475" y="2277425"/>
            <a:ext cx="81357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Universal Transformer born !</a:t>
            </a:r>
            <a:endParaRPr sz="20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Universal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88" y="1715425"/>
            <a:ext cx="4362826" cy="22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Dynamic Halting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50" y="1127350"/>
            <a:ext cx="5510301" cy="28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51"/>
          <p:cNvSpPr txBox="1"/>
          <p:nvPr>
            <p:ph idx="1" type="body"/>
          </p:nvPr>
        </p:nvSpPr>
        <p:spPr>
          <a:xfrm>
            <a:off x="311700" y="1152475"/>
            <a:ext cx="85206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Lambda Question Answering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WMT 14 En-De translation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Basic Module - (1)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441325" y="1328500"/>
            <a:ext cx="31254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Fully Connected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Lots of Model ….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125" y="1170125"/>
            <a:ext cx="455016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Lambda Question Answering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37" y="1277177"/>
            <a:ext cx="7247726" cy="31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1750"/>
            <a:ext cx="8397625" cy="27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WMT 14 En-De translation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462" y="1804750"/>
            <a:ext cx="6327076" cy="18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					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537600" y="1460225"/>
            <a:ext cx="81438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HighLight: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Less parameters compare to other models for the same tasks.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Sequence processing in O(n log n) Time, specialize application on long sequence.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Shuffle &amp; Exchange operators capture distant informations replace attention 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Shuffle-Exchange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1251588"/>
            <a:ext cx="3786450" cy="25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40125" y="898500"/>
            <a:ext cx="11313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Switch unit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4868325" y="1797425"/>
            <a:ext cx="2471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Shuffle &amp; Exchange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1" name="Google Shape;341;p57"/>
          <p:cNvCxnSpPr/>
          <p:nvPr/>
        </p:nvCxnSpPr>
        <p:spPr>
          <a:xfrm>
            <a:off x="1003025" y="1115350"/>
            <a:ext cx="336900" cy="2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57"/>
          <p:cNvSpPr txBox="1"/>
          <p:nvPr/>
        </p:nvSpPr>
        <p:spPr>
          <a:xfrm>
            <a:off x="4162200" y="2431325"/>
            <a:ext cx="4670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Where Shuffle ? Where Exchange 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Shuffle, Exchange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58"/>
          <p:cNvSpPr txBox="1"/>
          <p:nvPr/>
        </p:nvSpPr>
        <p:spPr>
          <a:xfrm>
            <a:off x="385025" y="1111525"/>
            <a:ext cx="8447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Perfect shuffle: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25" y="1638538"/>
            <a:ext cx="3746089" cy="21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8"/>
          <p:cNvSpPr txBox="1"/>
          <p:nvPr/>
        </p:nvSpPr>
        <p:spPr>
          <a:xfrm>
            <a:off x="4894750" y="1368625"/>
            <a:ext cx="321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cxnSp>
        <p:nvCxnSpPr>
          <p:cNvPr id="351" name="Google Shape;351;p58"/>
          <p:cNvCxnSpPr/>
          <p:nvPr/>
        </p:nvCxnSpPr>
        <p:spPr>
          <a:xfrm>
            <a:off x="5215750" y="22833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8"/>
          <p:cNvSpPr txBox="1"/>
          <p:nvPr/>
        </p:nvSpPr>
        <p:spPr>
          <a:xfrm>
            <a:off x="5689100" y="1111525"/>
            <a:ext cx="321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8"/>
          <p:cNvSpPr txBox="1"/>
          <p:nvPr/>
        </p:nvSpPr>
        <p:spPr>
          <a:xfrm>
            <a:off x="5689100" y="2466575"/>
            <a:ext cx="321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58"/>
          <p:cNvCxnSpPr/>
          <p:nvPr/>
        </p:nvCxnSpPr>
        <p:spPr>
          <a:xfrm>
            <a:off x="6130150" y="22833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58"/>
          <p:cNvSpPr txBox="1"/>
          <p:nvPr/>
        </p:nvSpPr>
        <p:spPr>
          <a:xfrm>
            <a:off x="6723550" y="1368625"/>
            <a:ext cx="321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9"/>
          <p:cNvSpPr txBox="1"/>
          <p:nvPr/>
        </p:nvSpPr>
        <p:spPr>
          <a:xfrm>
            <a:off x="4894750" y="1368625"/>
            <a:ext cx="321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cxnSp>
        <p:nvCxnSpPr>
          <p:cNvPr id="362" name="Google Shape;362;p59"/>
          <p:cNvCxnSpPr/>
          <p:nvPr/>
        </p:nvCxnSpPr>
        <p:spPr>
          <a:xfrm>
            <a:off x="5215750" y="22833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59"/>
          <p:cNvSpPr txBox="1"/>
          <p:nvPr/>
        </p:nvSpPr>
        <p:spPr>
          <a:xfrm>
            <a:off x="5689100" y="1111525"/>
            <a:ext cx="321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9"/>
          <p:cNvSpPr txBox="1"/>
          <p:nvPr/>
        </p:nvSpPr>
        <p:spPr>
          <a:xfrm>
            <a:off x="5689100" y="2466575"/>
            <a:ext cx="321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59"/>
          <p:cNvCxnSpPr/>
          <p:nvPr/>
        </p:nvCxnSpPr>
        <p:spPr>
          <a:xfrm>
            <a:off x="6130150" y="22833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59"/>
          <p:cNvSpPr txBox="1"/>
          <p:nvPr/>
        </p:nvSpPr>
        <p:spPr>
          <a:xfrm>
            <a:off x="6723550" y="1368625"/>
            <a:ext cx="321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67" name="Google Shape;367;p59"/>
          <p:cNvSpPr txBox="1"/>
          <p:nvPr/>
        </p:nvSpPr>
        <p:spPr>
          <a:xfrm>
            <a:off x="4634700" y="4039250"/>
            <a:ext cx="4197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????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80" y="1289588"/>
            <a:ext cx="3786450" cy="25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Shuffle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4" name="Google Shape;3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823" y="992050"/>
            <a:ext cx="5424349" cy="31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Neural Shuffle Exchange Network	 - Switch Unit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975" y="1447850"/>
            <a:ext cx="4121000" cy="2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1"/>
          <p:cNvSpPr/>
          <p:nvPr/>
        </p:nvSpPr>
        <p:spPr>
          <a:xfrm>
            <a:off x="3273875" y="3257825"/>
            <a:ext cx="842400" cy="42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Basic Module - (2)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650" y="1057800"/>
            <a:ext cx="526565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441325" y="1328500"/>
            <a:ext cx="31254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ResNet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DenseNet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Inception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Exchange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0" y="1336075"/>
            <a:ext cx="1456788" cy="8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100" y="2168525"/>
            <a:ext cx="5807800" cy="8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/>
        </p:nvSpPr>
        <p:spPr>
          <a:xfrm>
            <a:off x="3297950" y="1773375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/>
          </a:p>
        </p:txBody>
      </p:sp>
      <p:sp>
        <p:nvSpPr>
          <p:cNvPr id="392" name="Google Shape;392;p62"/>
          <p:cNvSpPr txBox="1"/>
          <p:nvPr/>
        </p:nvSpPr>
        <p:spPr>
          <a:xfrm>
            <a:off x="4220675" y="1773375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/>
          </a:p>
        </p:txBody>
      </p:sp>
      <p:sp>
        <p:nvSpPr>
          <p:cNvPr id="393" name="Google Shape;393;p62"/>
          <p:cNvSpPr txBox="1"/>
          <p:nvPr/>
        </p:nvSpPr>
        <p:spPr>
          <a:xfrm>
            <a:off x="5761300" y="1773375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/>
          </a:p>
        </p:txBody>
      </p:sp>
      <p:sp>
        <p:nvSpPr>
          <p:cNvPr id="394" name="Google Shape;394;p62"/>
          <p:cNvSpPr txBox="1"/>
          <p:nvPr/>
        </p:nvSpPr>
        <p:spPr>
          <a:xfrm>
            <a:off x="6684025" y="1773375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Neural Shuffle Exchange Network	 - Switch Unit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300" y="1157225"/>
            <a:ext cx="4121000" cy="2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3"/>
          <p:cNvSpPr/>
          <p:nvPr/>
        </p:nvSpPr>
        <p:spPr>
          <a:xfrm>
            <a:off x="5745325" y="2527625"/>
            <a:ext cx="633900" cy="49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63"/>
          <p:cNvCxnSpPr/>
          <p:nvPr/>
        </p:nvCxnSpPr>
        <p:spPr>
          <a:xfrm flipH="1">
            <a:off x="4108525" y="2792350"/>
            <a:ext cx="16368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63"/>
          <p:cNvSpPr txBox="1"/>
          <p:nvPr/>
        </p:nvSpPr>
        <p:spPr>
          <a:xfrm>
            <a:off x="2575775" y="2554150"/>
            <a:ext cx="136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Determine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Exchange</a:t>
            </a:r>
            <a:r>
              <a:rPr lang="en"/>
              <a:t> </a:t>
            </a:r>
            <a:endParaRPr/>
          </a:p>
        </p:txBody>
      </p:sp>
      <p:pic>
        <p:nvPicPr>
          <p:cNvPr id="404" name="Google Shape;40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72" y="3200025"/>
            <a:ext cx="390832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	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361" y="1841863"/>
            <a:ext cx="3581275" cy="20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Shuffle-Exchange Network, Benes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9525"/>
            <a:ext cx="8839199" cy="2573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	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8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 Environments (mention 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68"/>
          <p:cNvSpPr txBox="1"/>
          <p:nvPr/>
        </p:nvSpPr>
        <p:spPr>
          <a:xfrm>
            <a:off x="421350" y="1176900"/>
            <a:ext cx="81438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Lambda Question Answering Dataset  ✓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MusicNet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Multiplication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Sort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Adding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0" name="Google Shape;4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15" y="1529500"/>
            <a:ext cx="7742376" cy="2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6" name="Google Shape;4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300" y="1184825"/>
            <a:ext cx="6978650" cy="38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Memory Requirement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71"/>
          <p:cNvSpPr txBox="1"/>
          <p:nvPr/>
        </p:nvSpPr>
        <p:spPr>
          <a:xfrm>
            <a:off x="414100" y="1075200"/>
            <a:ext cx="81438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1. Evaluation: 11G GPU memory: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4x longer sequence than Neural Shuffle-Exchange Network.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128x longer sequence than Universal Transformer.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622" y="2142975"/>
            <a:ext cx="4976675" cy="272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Basic Module - (3)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441325" y="1328500"/>
            <a:ext cx="31254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Recurrent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Neural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Seq2seq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LSTM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Pointer Network ...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1892200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688" y="1445025"/>
            <a:ext cx="5036625" cy="28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1" name="Google Shape;4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5" y="367700"/>
            <a:ext cx="6203924" cy="46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Bert: Pre-training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75"/>
          <p:cNvSpPr txBox="1"/>
          <p:nvPr>
            <p:ph idx="1" type="body"/>
          </p:nvPr>
        </p:nvSpPr>
        <p:spPr>
          <a:xfrm>
            <a:off x="311700" y="1152475"/>
            <a:ext cx="85206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Mask Language Model: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 	[CLS]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劉碩他要簽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[MASK]                  [CLS]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劉碩他要簽博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Next Sentence Prediction: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	❌ [CLS] 我要當老師 [SEP] 人民的法槌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	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✔️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[CLS]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這隻手是人民的意志 [SEP] 人民的法槌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8" name="Google Shape;478;p75"/>
          <p:cNvCxnSpPr/>
          <p:nvPr/>
        </p:nvCxnSpPr>
        <p:spPr>
          <a:xfrm flipH="1" rot="10800000">
            <a:off x="4198400" y="1917800"/>
            <a:ext cx="588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9" name="Google Shape;48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36" y="337025"/>
            <a:ext cx="4496375" cy="460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5" name="Google Shape;4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50" y="1689825"/>
            <a:ext cx="8149699" cy="17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8"/>
          <p:cNvSpPr/>
          <p:nvPr/>
        </p:nvSpPr>
        <p:spPr>
          <a:xfrm>
            <a:off x="2607850" y="1564725"/>
            <a:ext cx="1131300" cy="219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36" y="337025"/>
            <a:ext cx="4496375" cy="46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9"/>
          <p:cNvSpPr/>
          <p:nvPr/>
        </p:nvSpPr>
        <p:spPr>
          <a:xfrm>
            <a:off x="7077325" y="3522625"/>
            <a:ext cx="1644600" cy="97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409225" y="1251775"/>
            <a:ext cx="34104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Factorize Embedding Matrix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Original BERT: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30000 x 768 = 23.04M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30000 x128 =  3.8M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128 x 768 = 0.098M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Total: 3.898M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674025" y="3538675"/>
            <a:ext cx="34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Parameters !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1" name="Google Shape;5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36" y="337025"/>
            <a:ext cx="4496375" cy="46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0"/>
          <p:cNvSpPr/>
          <p:nvPr/>
        </p:nvSpPr>
        <p:spPr>
          <a:xfrm>
            <a:off x="7165600" y="2182575"/>
            <a:ext cx="1083300" cy="44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80"/>
          <p:cNvSpPr txBox="1"/>
          <p:nvPr/>
        </p:nvSpPr>
        <p:spPr>
          <a:xfrm>
            <a:off x="409225" y="1251775"/>
            <a:ext cx="34104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.Shared Same Parameters across Layer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1/ 12 BERT Parameters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80"/>
          <p:cNvSpPr txBox="1"/>
          <p:nvPr/>
        </p:nvSpPr>
        <p:spPr>
          <a:xfrm>
            <a:off x="674025" y="3538675"/>
            <a:ext cx="34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Parameters !!!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Share Parameters 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0" name="Google Shape;5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25" y="1236148"/>
            <a:ext cx="7346574" cy="16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Stack them and hope the new model will be better !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600" y="1152475"/>
            <a:ext cx="3486800" cy="375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ALBERT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Pre-training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Google Shape;526;p82"/>
          <p:cNvSpPr txBox="1"/>
          <p:nvPr>
            <p:ph idx="1" type="body"/>
          </p:nvPr>
        </p:nvSpPr>
        <p:spPr>
          <a:xfrm>
            <a:off x="311700" y="1152475"/>
            <a:ext cx="85206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Mask Language Model: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 	[CLS] 劉碩他要簽 [MASK]                  [CLS] 劉碩他要簽博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Sentence Order Prediction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	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✖️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[CLS] 人民的法槌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[SEP] 這隻手是人民的意志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       ✔️ [CLS] 這隻手是人民的意志 [SEP] 人民的法槌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7" name="Google Shape;527;p82"/>
          <p:cNvCxnSpPr/>
          <p:nvPr/>
        </p:nvCxnSpPr>
        <p:spPr>
          <a:xfrm flipH="1" rot="10800000">
            <a:off x="4198400" y="1917800"/>
            <a:ext cx="588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8" name="Google Shape;53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5" y="367700"/>
            <a:ext cx="6203924" cy="46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Attention Layer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375" y="259025"/>
            <a:ext cx="6203924" cy="46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5"/>
          <p:cNvSpPr/>
          <p:nvPr/>
        </p:nvSpPr>
        <p:spPr>
          <a:xfrm>
            <a:off x="2544325" y="3045400"/>
            <a:ext cx="3061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Attention Layer - Prepare Q, K, 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153" y="445025"/>
            <a:ext cx="2179147" cy="17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6"/>
          <p:cNvSpPr/>
          <p:nvPr/>
        </p:nvSpPr>
        <p:spPr>
          <a:xfrm>
            <a:off x="6818850" y="1510950"/>
            <a:ext cx="2013600" cy="39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p86"/>
          <p:cNvCxnSpPr>
            <a:stCxn id="554" idx="1"/>
          </p:cNvCxnSpPr>
          <p:nvPr/>
        </p:nvCxnSpPr>
        <p:spPr>
          <a:xfrm flipH="1">
            <a:off x="6302250" y="1710600"/>
            <a:ext cx="516600" cy="25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6" name="Google Shape;55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850" y="1361463"/>
            <a:ext cx="5399824" cy="299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Attention Layer - Attention Mechanism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2" name="Google Shape;5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150" y="1468150"/>
            <a:ext cx="6009700" cy="25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7"/>
          <p:cNvSpPr txBox="1"/>
          <p:nvPr/>
        </p:nvSpPr>
        <p:spPr>
          <a:xfrm>
            <a:off x="4892975" y="4102275"/>
            <a:ext cx="39771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Complexity: O(n</a:t>
            </a:r>
            <a:r>
              <a:rPr baseline="30000" lang="en" sz="2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87"/>
          <p:cNvSpPr txBox="1"/>
          <p:nvPr/>
        </p:nvSpPr>
        <p:spPr>
          <a:xfrm>
            <a:off x="508875" y="4196225"/>
            <a:ext cx="1330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4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Concatenation - pass a FFN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00" y="1274750"/>
            <a:ext cx="604837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Issue: Longer Sequence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7" name="Google Shape;57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375" y="259025"/>
            <a:ext cx="6203924" cy="46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9"/>
          <p:cNvSpPr/>
          <p:nvPr/>
        </p:nvSpPr>
        <p:spPr>
          <a:xfrm>
            <a:off x="2544325" y="3045400"/>
            <a:ext cx="3061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" name="Google Shape;580;p89"/>
          <p:cNvCxnSpPr/>
          <p:nvPr/>
        </p:nvCxnSpPr>
        <p:spPr>
          <a:xfrm rot="10800000">
            <a:off x="2058925" y="2215450"/>
            <a:ext cx="485400" cy="111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89"/>
          <p:cNvSpPr txBox="1"/>
          <p:nvPr/>
        </p:nvSpPr>
        <p:spPr>
          <a:xfrm>
            <a:off x="454050" y="1722325"/>
            <a:ext cx="2427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Quadratic Perplexity: O(n</a:t>
            </a:r>
            <a:r>
              <a:rPr baseline="30000"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89"/>
          <p:cNvSpPr txBox="1"/>
          <p:nvPr/>
        </p:nvSpPr>
        <p:spPr>
          <a:xfrm>
            <a:off x="3883100" y="4388038"/>
            <a:ext cx="3092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larger Complexity high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Attention Layer - Attention Mechanism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8" name="Google Shape;5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150" y="1468150"/>
            <a:ext cx="6009700" cy="25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0"/>
          <p:cNvSpPr txBox="1"/>
          <p:nvPr/>
        </p:nvSpPr>
        <p:spPr>
          <a:xfrm>
            <a:off x="4892975" y="4102275"/>
            <a:ext cx="39771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Complexity: O(n</a:t>
            </a:r>
            <a:r>
              <a:rPr baseline="30000" lang="en" sz="2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0" name="Google Shape;590;p90"/>
          <p:cNvSpPr txBox="1"/>
          <p:nvPr/>
        </p:nvSpPr>
        <p:spPr>
          <a:xfrm>
            <a:off x="508875" y="4196225"/>
            <a:ext cx="1737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8k ?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Function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38" y="1385676"/>
            <a:ext cx="7782925" cy="331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Reformer: Find a small set of candidates by hash function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3" name="Google Shape;60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38" y="1526600"/>
            <a:ext cx="7650126" cy="30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Reversible Layer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0" y="2050349"/>
            <a:ext cx="7596599" cy="13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Style GAN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6" name="Google Shape;61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017725"/>
            <a:ext cx="3820977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4"/>
          <p:cNvSpPr txBox="1"/>
          <p:nvPr/>
        </p:nvSpPr>
        <p:spPr>
          <a:xfrm>
            <a:off x="311700" y="1017725"/>
            <a:ext cx="4138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This Waifu Does Not Exist</a:t>
            </a:r>
            <a:endParaRPr/>
          </a:p>
        </p:txBody>
      </p:sp>
      <p:pic>
        <p:nvPicPr>
          <p:cNvPr id="618" name="Google Shape;618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25" y="2271025"/>
            <a:ext cx="4706523" cy="2567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366" y="1649750"/>
            <a:ext cx="3233275" cy="24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